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76" r:id="rId4"/>
    <p:sldId id="298" r:id="rId5"/>
    <p:sldId id="304" r:id="rId6"/>
    <p:sldId id="303" r:id="rId7"/>
    <p:sldId id="305" r:id="rId8"/>
    <p:sldId id="306" r:id="rId9"/>
    <p:sldId id="307" r:id="rId10"/>
    <p:sldId id="299" r:id="rId11"/>
    <p:sldId id="311" r:id="rId12"/>
    <p:sldId id="300" r:id="rId13"/>
    <p:sldId id="312" r:id="rId14"/>
    <p:sldId id="313" r:id="rId15"/>
    <p:sldId id="301" r:id="rId16"/>
    <p:sldId id="302" r:id="rId17"/>
    <p:sldId id="314" r:id="rId18"/>
    <p:sldId id="315" r:id="rId19"/>
    <p:sldId id="316" r:id="rId20"/>
    <p:sldId id="317" r:id="rId21"/>
    <p:sldId id="318" r:id="rId22"/>
    <p:sldId id="308" r:id="rId23"/>
    <p:sldId id="319" r:id="rId24"/>
    <p:sldId id="309" r:id="rId25"/>
    <p:sldId id="320" r:id="rId26"/>
    <p:sldId id="262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7FB"/>
    <a:srgbClr val="E8F4F0"/>
    <a:srgbClr val="FFCF06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80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D3946-59D7-423E-9F33-89C57985CDB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612CF-773B-4288-B591-D052BD0D4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14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612CF-773B-4288-B591-D052BD0D4D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8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612CF-773B-4288-B591-D052BD0D4D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4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612CF-773B-4288-B591-D052BD0D4D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63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612CF-773B-4288-B591-D052BD0D4D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65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612CF-773B-4288-B591-D052BD0D4D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5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3" descr="무제-1 복사_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로고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716982" y="260551"/>
            <a:ext cx="1103490" cy="144113"/>
          </a:xfrm>
          <a:prstGeom prst="rect">
            <a:avLst/>
          </a:prstGeom>
        </p:spPr>
      </p:pic>
      <p:sp>
        <p:nvSpPr>
          <p:cNvPr id="11" name="Text Box 29"/>
          <p:cNvSpPr txBox="1">
            <a:spLocks noChangeArrowheads="1"/>
          </p:cNvSpPr>
          <p:nvPr userDrawn="1"/>
        </p:nvSpPr>
        <p:spPr bwMode="auto">
          <a:xfrm>
            <a:off x="179512" y="6388644"/>
            <a:ext cx="1944216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 Team</a:t>
            </a:r>
            <a:endParaRPr lang="ko-KR" altLang="en-US" sz="12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29"/>
          <p:cNvSpPr txBox="1">
            <a:spLocks noChangeArrowheads="1"/>
          </p:cNvSpPr>
          <p:nvPr userDrawn="1"/>
        </p:nvSpPr>
        <p:spPr bwMode="auto">
          <a:xfrm>
            <a:off x="8028384" y="6596074"/>
            <a:ext cx="115212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altLang="ko-KR" sz="8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Form</a:t>
            </a:r>
            <a:endParaRPr lang="en-US" altLang="ko-KR" sz="800" b="0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altLang="ko-KR" sz="800" b="0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Rev. 1</a:t>
            </a:r>
            <a:endParaRPr lang="ko-KR" altLang="en-US" sz="8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1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602C9-AA0E-4951-9F02-F2D729697BCD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284163" y="44624"/>
            <a:ext cx="8535987" cy="38926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sz="2400" b="1" i="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7088" y="980728"/>
            <a:ext cx="7921625" cy="54726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romanUcPeriod"/>
              <a:defRPr sz="2400" b="1" baseline="0">
                <a:latin typeface="Arial" pitchFamily="34" charset="0"/>
                <a:ea typeface="맑은 고딕" pitchFamily="50" charset="-127"/>
              </a:defRPr>
            </a:lvl1pPr>
            <a:lvl2pPr marL="7429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400" baseline="0"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baseline="0"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2400" baseline="0">
                <a:latin typeface="Arial" pitchFamily="34" charset="0"/>
                <a:ea typeface="맑은 고딕" pitchFamily="50" charset="-127"/>
              </a:defRPr>
            </a:lvl4pPr>
            <a:lvl5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defRPr sz="2400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5718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4FB5-D85E-4A54-ABD7-6F0367A3BD04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284163" y="44624"/>
            <a:ext cx="8535987" cy="38926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sz="2400" b="1" i="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altLang="ko-KR" dirty="0"/>
              <a:t>(Master) </a:t>
            </a:r>
            <a:r>
              <a:rPr lang="ko-KR" altLang="en-US" dirty="0"/>
              <a:t>제목 스타일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Arial(</a:t>
            </a:r>
            <a:r>
              <a:rPr lang="ko-KR" altLang="en-US" dirty="0"/>
              <a:t>영</a:t>
            </a:r>
            <a:r>
              <a:rPr lang="en-US" altLang="ko-KR" dirty="0"/>
              <a:t>), </a:t>
            </a:r>
            <a:r>
              <a:rPr lang="ko-KR" altLang="en-US" dirty="0"/>
              <a:t>맑은 고딕</a:t>
            </a:r>
            <a:r>
              <a:rPr lang="en-US" altLang="ko-KR" dirty="0"/>
              <a:t>(</a:t>
            </a:r>
            <a:r>
              <a:rPr lang="ko-KR" altLang="en-US" dirty="0"/>
              <a:t>한</a:t>
            </a:r>
            <a:r>
              <a:rPr lang="en-US" altLang="ko-KR" dirty="0"/>
              <a:t>) 24</a:t>
            </a:r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27088" y="980728"/>
            <a:ext cx="7921625" cy="54726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800" baseline="0">
                <a:latin typeface="Arial" pitchFamily="34" charset="0"/>
                <a:ea typeface="맑은 고딕" pitchFamily="50" charset="-127"/>
              </a:defRPr>
            </a:lvl1pPr>
            <a:lvl2pPr marL="7429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baseline="0"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800" baseline="0"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aseline="0">
                <a:latin typeface="Arial" pitchFamily="34" charset="0"/>
                <a:ea typeface="맑은 고딕" pitchFamily="50" charset="-127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800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r>
              <a:rPr lang="ko-KR" altLang="en-US" dirty="0"/>
              <a:t>필수사항</a:t>
            </a:r>
            <a:r>
              <a:rPr lang="en-US" altLang="ko-KR" dirty="0"/>
              <a:t>: </a:t>
            </a:r>
            <a:r>
              <a:rPr lang="ko-KR" altLang="en-US" dirty="0"/>
              <a:t>발표자료의 모든 폰트는 </a:t>
            </a:r>
            <a:r>
              <a:rPr lang="en-US" altLang="ko-KR" dirty="0"/>
              <a:t>Arial(</a:t>
            </a:r>
            <a:r>
              <a:rPr lang="ko-KR" altLang="en-US" dirty="0"/>
              <a:t>영문</a:t>
            </a:r>
            <a:r>
              <a:rPr lang="en-US" altLang="ko-KR" dirty="0"/>
              <a:t>), </a:t>
            </a:r>
            <a:r>
              <a:rPr lang="ko-KR" altLang="en-US" dirty="0" err="1"/>
              <a:t>맑은고딕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) </a:t>
            </a:r>
            <a:r>
              <a:rPr lang="ko-KR" altLang="en-US" dirty="0"/>
              <a:t>통일</a:t>
            </a:r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548680"/>
            <a:ext cx="8424936" cy="360040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buNone/>
              <a:defRPr sz="20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</a:t>
            </a:r>
            <a:r>
              <a:rPr lang="en-US" altLang="ko-KR" dirty="0"/>
              <a:t>(Master) </a:t>
            </a:r>
            <a:r>
              <a:rPr lang="ko-KR" altLang="en-US" dirty="0"/>
              <a:t>제목 스타일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Arial(</a:t>
            </a:r>
            <a:r>
              <a:rPr lang="ko-KR" altLang="en-US" dirty="0"/>
              <a:t>영</a:t>
            </a:r>
            <a:r>
              <a:rPr lang="en-US" altLang="ko-KR" dirty="0"/>
              <a:t>), </a:t>
            </a:r>
            <a:r>
              <a:rPr lang="ko-KR" altLang="en-US" dirty="0"/>
              <a:t>맑은 고딕</a:t>
            </a:r>
            <a:r>
              <a:rPr lang="en-US" altLang="ko-KR" dirty="0"/>
              <a:t>(</a:t>
            </a:r>
            <a:r>
              <a:rPr lang="ko-KR" altLang="en-US" dirty="0"/>
              <a:t>한</a:t>
            </a:r>
            <a:r>
              <a:rPr lang="en-US" altLang="ko-KR" dirty="0"/>
              <a:t>)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46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548680"/>
            <a:ext cx="8424936" cy="360040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buNone/>
              <a:defRPr sz="20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</a:t>
            </a:r>
            <a:r>
              <a:rPr lang="en-US" altLang="ko-KR" dirty="0"/>
              <a:t>(Master) </a:t>
            </a:r>
            <a:r>
              <a:rPr lang="ko-KR" altLang="en-US" dirty="0"/>
              <a:t>제목 스타일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Arial(</a:t>
            </a:r>
            <a:r>
              <a:rPr lang="ko-KR" altLang="en-US" dirty="0"/>
              <a:t>영</a:t>
            </a:r>
            <a:r>
              <a:rPr lang="en-US" altLang="ko-KR" dirty="0"/>
              <a:t>), </a:t>
            </a:r>
            <a:r>
              <a:rPr lang="ko-KR" altLang="en-US" dirty="0"/>
              <a:t>맑은 고딕</a:t>
            </a:r>
            <a:r>
              <a:rPr lang="en-US" altLang="ko-KR" dirty="0"/>
              <a:t>(</a:t>
            </a:r>
            <a:r>
              <a:rPr lang="ko-KR" altLang="en-US" dirty="0"/>
              <a:t>한</a:t>
            </a:r>
            <a:r>
              <a:rPr lang="en-US" altLang="ko-KR" dirty="0"/>
              <a:t>) 20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63960" y="980728"/>
            <a:ext cx="8380040" cy="360040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buNone/>
              <a:defRPr sz="1800" baseline="0">
                <a:latin typeface="Arial" pitchFamily="34" charset="0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</a:t>
            </a:r>
            <a:r>
              <a:rPr lang="en-US" altLang="ko-KR" dirty="0"/>
              <a:t>(Master) </a:t>
            </a:r>
            <a:r>
              <a:rPr lang="ko-KR" altLang="en-US" dirty="0"/>
              <a:t>제목 스타일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Arial(</a:t>
            </a:r>
            <a:r>
              <a:rPr lang="ko-KR" altLang="en-US" dirty="0"/>
              <a:t>영</a:t>
            </a:r>
            <a:r>
              <a:rPr lang="en-US" altLang="ko-KR" dirty="0"/>
              <a:t>), </a:t>
            </a:r>
            <a:r>
              <a:rPr lang="ko-KR" altLang="en-US" dirty="0"/>
              <a:t>맑은 고딕</a:t>
            </a:r>
            <a:r>
              <a:rPr lang="en-US" altLang="ko-KR" dirty="0"/>
              <a:t>(</a:t>
            </a:r>
            <a:r>
              <a:rPr lang="ko-KR" altLang="en-US" dirty="0"/>
              <a:t>한</a:t>
            </a:r>
            <a:r>
              <a:rPr lang="en-US" altLang="ko-KR" dirty="0"/>
              <a:t>) 18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970855" y="1412776"/>
            <a:ext cx="7921625" cy="496855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800" baseline="0">
                <a:latin typeface="Arial" pitchFamily="34" charset="0"/>
                <a:ea typeface="맑은 고딕" pitchFamily="50" charset="-127"/>
              </a:defRPr>
            </a:lvl1pPr>
            <a:lvl2pPr marL="7429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baseline="0">
                <a:latin typeface="Arial" pitchFamily="34" charset="0"/>
                <a:ea typeface="맑은 고딕" pitchFamily="50" charset="-127"/>
              </a:defRPr>
            </a:lvl2pPr>
            <a:lvl3pPr marL="1257300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800" baseline="0"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aseline="0">
                <a:latin typeface="Arial" pitchFamily="34" charset="0"/>
                <a:ea typeface="맑은 고딕" pitchFamily="50" charset="-127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800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r>
              <a:rPr lang="ko-KR" altLang="en-US" dirty="0"/>
              <a:t>필수사항</a:t>
            </a:r>
            <a:r>
              <a:rPr lang="en-US" altLang="ko-KR" dirty="0"/>
              <a:t>: </a:t>
            </a:r>
            <a:r>
              <a:rPr lang="ko-KR" altLang="en-US" dirty="0"/>
              <a:t>발표자료의 모든 폰트는 </a:t>
            </a:r>
            <a:r>
              <a:rPr lang="en-US" altLang="ko-KR" dirty="0"/>
              <a:t>Arial(</a:t>
            </a:r>
            <a:r>
              <a:rPr lang="ko-KR" altLang="en-US" dirty="0"/>
              <a:t>영문</a:t>
            </a:r>
            <a:r>
              <a:rPr lang="en-US" altLang="ko-KR" dirty="0"/>
              <a:t>), </a:t>
            </a:r>
            <a:r>
              <a:rPr lang="ko-KR" altLang="en-US" dirty="0" err="1"/>
              <a:t>맑은고딕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) </a:t>
            </a:r>
            <a:r>
              <a:rPr lang="ko-KR" altLang="en-US" dirty="0"/>
              <a:t>통일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284163" y="44624"/>
            <a:ext cx="8535987" cy="38926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sz="2400" b="1" i="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altLang="ko-KR" dirty="0"/>
              <a:t>(Master) </a:t>
            </a:r>
            <a:r>
              <a:rPr lang="ko-KR" altLang="en-US" dirty="0"/>
              <a:t>제목 스타일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Arial(</a:t>
            </a:r>
            <a:r>
              <a:rPr lang="ko-KR" altLang="en-US" dirty="0"/>
              <a:t>영</a:t>
            </a:r>
            <a:r>
              <a:rPr lang="en-US" altLang="ko-KR" dirty="0"/>
              <a:t>), </a:t>
            </a:r>
            <a:r>
              <a:rPr lang="ko-KR" altLang="en-US" dirty="0"/>
              <a:t>맑은 고딕</a:t>
            </a:r>
            <a:r>
              <a:rPr lang="en-US" altLang="ko-KR" dirty="0"/>
              <a:t>(</a:t>
            </a:r>
            <a:r>
              <a:rPr lang="ko-KR" altLang="en-US" dirty="0"/>
              <a:t>한</a:t>
            </a:r>
            <a:r>
              <a:rPr lang="en-US" altLang="ko-KR" dirty="0"/>
              <a:t>) 24</a:t>
            </a:r>
            <a:endParaRPr lang="ko-KR" altLang="en-US" dirty="0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32562"/>
            <a:ext cx="2133600" cy="226237"/>
          </a:xfrm>
        </p:spPr>
        <p:txBody>
          <a:bodyPr/>
          <a:lstStyle/>
          <a:p>
            <a:fld id="{E09ABE35-E92B-40E4-AADF-7EA5DAC02CD7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458072" y="6532562"/>
            <a:ext cx="2895600" cy="226237"/>
          </a:xfrm>
        </p:spPr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411760" y="6532562"/>
            <a:ext cx="2133600" cy="226237"/>
          </a:xfrm>
        </p:spPr>
        <p:txBody>
          <a:bodyPr/>
          <a:lstStyle/>
          <a:p>
            <a:fld id="{6DAB2840-6032-41FE-ABDD-BC392E5EB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8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AppData\Local\Microsoft\Windows\Temporary Internet Files\Content.IE5\ZK0XNTES\MC900416028[1]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63" y="4653136"/>
            <a:ext cx="19272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02" b="36434"/>
          <a:stretch/>
        </p:blipFill>
        <p:spPr>
          <a:xfrm>
            <a:off x="143622" y="2564904"/>
            <a:ext cx="8856756" cy="13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4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2562"/>
            <a:ext cx="2133600" cy="226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fld id="{BDCDB641-1304-45B3-A1B7-749638A41028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458072" y="6532562"/>
            <a:ext cx="2895600" cy="226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411760" y="6532562"/>
            <a:ext cx="2133600" cy="226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fld id="{6DAB2840-6032-41FE-ABDD-BC392E5EB2F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 bwMode="auto">
          <a:xfrm>
            <a:off x="179512" y="6453336"/>
            <a:ext cx="885698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/>
          <p:nvPr userDrawn="1"/>
        </p:nvCxnSpPr>
        <p:spPr bwMode="auto">
          <a:xfrm>
            <a:off x="179512" y="476672"/>
            <a:ext cx="885698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그림 11" descr="로고1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740352" y="6574732"/>
            <a:ext cx="1152000" cy="15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5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62" r:id="rId4"/>
    <p:sldLayoutId id="2147483661" r:id="rId5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vivado-design-tools/archive.html" TargetMode="External"/><Relationship Id="rId2" Type="http://schemas.openxmlformats.org/officeDocument/2006/relationships/hyperlink" Target="https://www.xilinx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9"/>
          <p:cNvSpPr txBox="1">
            <a:spLocks noChangeArrowheads="1"/>
          </p:cNvSpPr>
          <p:nvPr/>
        </p:nvSpPr>
        <p:spPr bwMode="auto">
          <a:xfrm>
            <a:off x="3133725" y="4397042"/>
            <a:ext cx="272415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b="1" dirty="0">
                <a:latin typeface="Arial" pitchFamily="34" charset="0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Arial" pitchFamily="34" charset="0"/>
                <a:ea typeface="맑은 고딕" pitchFamily="50" charset="-127"/>
              </a:rPr>
              <a:t>주차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40532"/>
              </p:ext>
            </p:extLst>
          </p:nvPr>
        </p:nvGraphicFramePr>
        <p:xfrm>
          <a:off x="1043608" y="2060848"/>
          <a:ext cx="5904656" cy="20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882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aseline="0" dirty="0">
                          <a:solidFill>
                            <a:schemeClr val="tx1"/>
                          </a:solidFill>
                          <a:ea typeface="맑은 고딕" pitchFamily="50" charset="-127"/>
                        </a:rPr>
                        <a:t>Zynq-7000 SoC </a:t>
                      </a:r>
                      <a:r>
                        <a:rPr lang="ko-KR" altLang="en-US" sz="2800" baseline="0" dirty="0">
                          <a:solidFill>
                            <a:schemeClr val="tx1"/>
                          </a:solidFill>
                          <a:ea typeface="맑은 고딕" pitchFamily="50" charset="-127"/>
                        </a:rPr>
                        <a:t>및 </a:t>
                      </a:r>
                      <a:r>
                        <a:rPr lang="en-US" altLang="ko-KR" sz="2800" baseline="0" dirty="0" err="1">
                          <a:solidFill>
                            <a:schemeClr val="tx1"/>
                          </a:solidFill>
                          <a:ea typeface="맑은 고딕" pitchFamily="50" charset="-127"/>
                        </a:rPr>
                        <a:t>Vivado</a:t>
                      </a:r>
                      <a:r>
                        <a:rPr lang="en-US" altLang="ko-KR" sz="2800" baseline="0" dirty="0">
                          <a:solidFill>
                            <a:schemeClr val="tx1"/>
                          </a:solidFill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tx1"/>
                          </a:solidFill>
                          <a:ea typeface="맑은 고딕" pitchFamily="50" charset="-127"/>
                        </a:rPr>
                        <a:t>소개</a:t>
                      </a:r>
                      <a:endParaRPr lang="en-US" altLang="ko-KR" sz="2800" baseline="0" dirty="0">
                        <a:solidFill>
                          <a:schemeClr val="tx1"/>
                        </a:solidFill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80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Zynq-7000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SoC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Vivado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설치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실습 보드 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46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C9D05A-6031-4E56-B546-84F487BF0629}"/>
              </a:ext>
            </a:extLst>
          </p:cNvPr>
          <p:cNvSpPr/>
          <p:nvPr/>
        </p:nvSpPr>
        <p:spPr>
          <a:xfrm>
            <a:off x="827088" y="987946"/>
            <a:ext cx="7849368" cy="53213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0F0E0C-AFD0-4479-B8F0-E04BE821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4F103-E38A-43E2-9AB3-6C0427E2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215164-D7A8-4F97-8E32-1DF8E53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 err="1"/>
              <a:t>Vivado</a:t>
            </a:r>
            <a:r>
              <a:rPr lang="ko-KR" altLang="en-US" dirty="0"/>
              <a:t> 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6EAC785-2D1E-4FCE-BB12-90204848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HLS</a:t>
            </a:r>
          </a:p>
          <a:p>
            <a:pPr lvl="1"/>
            <a:r>
              <a:rPr lang="en-US" altLang="ko-KR" dirty="0"/>
              <a:t>High Level Synthesis</a:t>
            </a:r>
          </a:p>
          <a:p>
            <a:pPr lvl="1"/>
            <a:r>
              <a:rPr lang="en-US" altLang="ko-KR" dirty="0"/>
              <a:t>Design hardware accelerator</a:t>
            </a:r>
          </a:p>
          <a:p>
            <a:pPr lvl="1"/>
            <a:r>
              <a:rPr lang="en-US" altLang="ko-KR" dirty="0"/>
              <a:t>Simulation C/C++ HDL Code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D8CB748-2C7F-4AE5-9B4A-5BA76D52C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HLS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CC7D8A-E128-4B13-A0C4-0F5A48A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696"/>
          <a:stretch/>
        </p:blipFill>
        <p:spPr>
          <a:xfrm>
            <a:off x="2686451" y="3050059"/>
            <a:ext cx="371781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47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C9D05A-6031-4E56-B546-84F487BF0629}"/>
              </a:ext>
            </a:extLst>
          </p:cNvPr>
          <p:cNvSpPr/>
          <p:nvPr/>
        </p:nvSpPr>
        <p:spPr>
          <a:xfrm>
            <a:off x="827088" y="987946"/>
            <a:ext cx="7849368" cy="53213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0F0E0C-AFD0-4479-B8F0-E04BE821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4F103-E38A-43E2-9AB3-6C0427E2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215164-D7A8-4F97-8E32-1DF8E53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 err="1"/>
              <a:t>Vivado</a:t>
            </a:r>
            <a:r>
              <a:rPr lang="ko-KR" altLang="en-US" dirty="0"/>
              <a:t> 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6EAC785-2D1E-4FCE-BB12-90204848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en-US" altLang="ko-KR" dirty="0" err="1"/>
              <a:t>HLx</a:t>
            </a:r>
            <a:r>
              <a:rPr lang="en-US" altLang="ko-KR" dirty="0"/>
              <a:t> Edition</a:t>
            </a:r>
          </a:p>
          <a:p>
            <a:pPr lvl="1"/>
            <a:r>
              <a:rPr lang="en-US" altLang="ko-KR" dirty="0"/>
              <a:t>FPGA Design</a:t>
            </a:r>
          </a:p>
          <a:p>
            <a:pPr lvl="1"/>
            <a:r>
              <a:rPr lang="en-US" altLang="ko-KR" dirty="0"/>
              <a:t>Synthesis</a:t>
            </a:r>
          </a:p>
          <a:p>
            <a:pPr lvl="1"/>
            <a:r>
              <a:rPr lang="en-US" altLang="ko-KR" dirty="0"/>
              <a:t>Implementation</a:t>
            </a:r>
          </a:p>
          <a:p>
            <a:pPr lvl="1"/>
            <a:r>
              <a:rPr lang="en-US" altLang="ko-KR" dirty="0"/>
              <a:t>Debugging FPGA Logic</a:t>
            </a:r>
          </a:p>
          <a:p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D8CB748-2C7F-4AE5-9B4A-5BA76D52C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en-US" altLang="ko-KR" dirty="0" err="1"/>
              <a:t>HLx</a:t>
            </a:r>
            <a:r>
              <a:rPr lang="en-US" altLang="ko-KR" dirty="0"/>
              <a:t> Edition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62BD32-A473-4E1A-8539-AE3E79E74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87" y="3140968"/>
            <a:ext cx="3772426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C9D05A-6031-4E56-B546-84F487BF0629}"/>
              </a:ext>
            </a:extLst>
          </p:cNvPr>
          <p:cNvSpPr/>
          <p:nvPr/>
        </p:nvSpPr>
        <p:spPr>
          <a:xfrm>
            <a:off x="827088" y="987946"/>
            <a:ext cx="7849368" cy="53213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0F0E0C-AFD0-4479-B8F0-E04BE821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4F103-E38A-43E2-9AB3-6C0427E2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215164-D7A8-4F97-8E32-1DF8E53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 err="1"/>
              <a:t>Vivado</a:t>
            </a:r>
            <a:r>
              <a:rPr lang="ko-KR" altLang="en-US" dirty="0"/>
              <a:t> 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6EAC785-2D1E-4FCE-BB12-90204848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SDK (Software Development Kit)</a:t>
            </a:r>
          </a:p>
          <a:p>
            <a:pPr lvl="1"/>
            <a:r>
              <a:rPr lang="en-US" altLang="ko-KR" dirty="0"/>
              <a:t>Development Software program</a:t>
            </a:r>
          </a:p>
          <a:p>
            <a:pPr lvl="1"/>
            <a:r>
              <a:rPr lang="en-US" altLang="ko-KR" dirty="0"/>
              <a:t>Debugging PS software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D8CB748-2C7F-4AE5-9B4A-5BA76D52C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SDK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772C3-27C2-4E9D-9536-915D12B5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17" y="2852936"/>
            <a:ext cx="4252109" cy="252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1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4FCCD1-62C6-4A84-9468-988FB845DE90}"/>
              </a:ext>
            </a:extLst>
          </p:cNvPr>
          <p:cNvSpPr/>
          <p:nvPr/>
        </p:nvSpPr>
        <p:spPr>
          <a:xfrm>
            <a:off x="6186263" y="1340768"/>
            <a:ext cx="2100065" cy="4464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7D4F3D-2567-461E-9ECF-71BE62E2A6D7}"/>
              </a:ext>
            </a:extLst>
          </p:cNvPr>
          <p:cNvSpPr/>
          <p:nvPr/>
        </p:nvSpPr>
        <p:spPr>
          <a:xfrm>
            <a:off x="3383867" y="1340768"/>
            <a:ext cx="2100065" cy="4464496"/>
          </a:xfrm>
          <a:prstGeom prst="rect">
            <a:avLst/>
          </a:prstGeom>
          <a:solidFill>
            <a:srgbClr val="F3F7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8B7474-C7E3-4286-ABE8-6911A2C08904}"/>
              </a:ext>
            </a:extLst>
          </p:cNvPr>
          <p:cNvSpPr/>
          <p:nvPr/>
        </p:nvSpPr>
        <p:spPr>
          <a:xfrm>
            <a:off x="611560" y="1340768"/>
            <a:ext cx="2100065" cy="44644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0F0E0C-AFD0-4479-B8F0-E04BE821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4F103-E38A-43E2-9AB3-6C0427E2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215164-D7A8-4F97-8E32-1DF8E53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 err="1"/>
              <a:t>Vivado</a:t>
            </a:r>
            <a:r>
              <a:rPr lang="ko-KR" altLang="en-US" dirty="0"/>
              <a:t> 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D8CB748-2C7F-4AE5-9B4A-5BA76D52C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System Design flow with </a:t>
            </a:r>
            <a:r>
              <a:rPr lang="en-US" altLang="ko-KR" dirty="0" err="1"/>
              <a:t>Vivado</a:t>
            </a:r>
            <a:r>
              <a:rPr lang="en-US" altLang="ko-KR" dirty="0"/>
              <a:t> Design Suite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5FD1C6-B499-4A07-9E66-6A78E976B282}"/>
              </a:ext>
            </a:extLst>
          </p:cNvPr>
          <p:cNvSpPr/>
          <p:nvPr/>
        </p:nvSpPr>
        <p:spPr>
          <a:xfrm>
            <a:off x="827584" y="1412776"/>
            <a:ext cx="1656184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Vivado</a:t>
            </a:r>
            <a:r>
              <a:rPr lang="en-US" altLang="ko-KR" dirty="0">
                <a:solidFill>
                  <a:schemeClr val="tx1"/>
                </a:solidFill>
              </a:rPr>
              <a:t> HLS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C7EF3D-55CC-42D3-91F1-B714266569D0}"/>
              </a:ext>
            </a:extLst>
          </p:cNvPr>
          <p:cNvSpPr/>
          <p:nvPr/>
        </p:nvSpPr>
        <p:spPr>
          <a:xfrm>
            <a:off x="827584" y="2316213"/>
            <a:ext cx="1656184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C/C++ source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F0D9BE-6315-4CC9-ADF2-F685F1500D02}"/>
              </a:ext>
            </a:extLst>
          </p:cNvPr>
          <p:cNvSpPr/>
          <p:nvPr/>
        </p:nvSpPr>
        <p:spPr>
          <a:xfrm>
            <a:off x="827584" y="3304926"/>
            <a:ext cx="1656184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Simulation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88641-06E5-4E9E-9F19-8FEA70079364}"/>
              </a:ext>
            </a:extLst>
          </p:cNvPr>
          <p:cNvSpPr/>
          <p:nvPr/>
        </p:nvSpPr>
        <p:spPr>
          <a:xfrm>
            <a:off x="827584" y="4293639"/>
            <a:ext cx="1656184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Generate HDL code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4700E4-1D98-4D13-A976-DBDFAF5E450B}"/>
              </a:ext>
            </a:extLst>
          </p:cNvPr>
          <p:cNvSpPr/>
          <p:nvPr/>
        </p:nvSpPr>
        <p:spPr>
          <a:xfrm>
            <a:off x="827584" y="5229200"/>
            <a:ext cx="1656184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Package IP Core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6F67E-1108-42DD-84D6-91C7CAC46F2F}"/>
              </a:ext>
            </a:extLst>
          </p:cNvPr>
          <p:cNvSpPr/>
          <p:nvPr/>
        </p:nvSpPr>
        <p:spPr>
          <a:xfrm>
            <a:off x="3629980" y="1412776"/>
            <a:ext cx="165618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Vivado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HLx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9730A5-C2A2-4071-AB5A-BB8388A30D51}"/>
              </a:ext>
            </a:extLst>
          </p:cNvPr>
          <p:cNvSpPr/>
          <p:nvPr/>
        </p:nvSpPr>
        <p:spPr>
          <a:xfrm>
            <a:off x="3629980" y="2316213"/>
            <a:ext cx="165618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RTL Design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IP Integrator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07B91-957B-470F-BFD5-D8BD1404E6E5}"/>
              </a:ext>
            </a:extLst>
          </p:cNvPr>
          <p:cNvSpPr/>
          <p:nvPr/>
        </p:nvSpPr>
        <p:spPr>
          <a:xfrm>
            <a:off x="3629980" y="3304926"/>
            <a:ext cx="165618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406630-D601-4D38-847E-CAD53BD30FCD}"/>
              </a:ext>
            </a:extLst>
          </p:cNvPr>
          <p:cNvSpPr/>
          <p:nvPr/>
        </p:nvSpPr>
        <p:spPr>
          <a:xfrm>
            <a:off x="3629980" y="4293639"/>
            <a:ext cx="165618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BCE5CE-AC32-4FFC-BE2E-C76A83785EEE}"/>
              </a:ext>
            </a:extLst>
          </p:cNvPr>
          <p:cNvSpPr/>
          <p:nvPr/>
        </p:nvSpPr>
        <p:spPr>
          <a:xfrm>
            <a:off x="3629980" y="5229200"/>
            <a:ext cx="165618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Generate bitstream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DCD699-B775-4AA0-9A02-EB3AA1884F48}"/>
              </a:ext>
            </a:extLst>
          </p:cNvPr>
          <p:cNvSpPr/>
          <p:nvPr/>
        </p:nvSpPr>
        <p:spPr>
          <a:xfrm>
            <a:off x="6432376" y="1412776"/>
            <a:ext cx="1656184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Vivado</a:t>
            </a:r>
            <a:r>
              <a:rPr lang="en-US" altLang="ko-KR" dirty="0">
                <a:solidFill>
                  <a:schemeClr val="tx1"/>
                </a:solidFill>
              </a:rPr>
              <a:t> SDK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28531B-3D60-46DC-B6C9-F493A22C51BD}"/>
              </a:ext>
            </a:extLst>
          </p:cNvPr>
          <p:cNvSpPr/>
          <p:nvPr/>
        </p:nvSpPr>
        <p:spPr>
          <a:xfrm>
            <a:off x="6432376" y="2316213"/>
            <a:ext cx="1656184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Develop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Application project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C01A78-CD57-4582-B07C-346E30EC250C}"/>
              </a:ext>
            </a:extLst>
          </p:cNvPr>
          <p:cNvSpPr/>
          <p:nvPr/>
        </p:nvSpPr>
        <p:spPr>
          <a:xfrm>
            <a:off x="6432376" y="3304926"/>
            <a:ext cx="1656184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Debugging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A8E457-78D9-4082-BC03-24DB3424EF0F}"/>
              </a:ext>
            </a:extLst>
          </p:cNvPr>
          <p:cNvSpPr/>
          <p:nvPr/>
        </p:nvSpPr>
        <p:spPr>
          <a:xfrm>
            <a:off x="6432376" y="4293639"/>
            <a:ext cx="1656184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Build Application project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848C06-7321-4926-960A-727C81DFC4B6}"/>
              </a:ext>
            </a:extLst>
          </p:cNvPr>
          <p:cNvSpPr/>
          <p:nvPr/>
        </p:nvSpPr>
        <p:spPr>
          <a:xfrm>
            <a:off x="6432376" y="5229200"/>
            <a:ext cx="1656184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Create Boot Image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5D068AC-7C5C-471E-B081-58E6D2A3DF2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655676" y="2748261"/>
            <a:ext cx="0" cy="556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6D722A4-D32A-4448-8798-71D407B03B11}"/>
              </a:ext>
            </a:extLst>
          </p:cNvPr>
          <p:cNvCxnSpPr>
            <a:cxnSpLocks/>
          </p:cNvCxnSpPr>
          <p:nvPr/>
        </p:nvCxnSpPr>
        <p:spPr>
          <a:xfrm>
            <a:off x="1655676" y="3736974"/>
            <a:ext cx="0" cy="556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EE3DD1B-5051-4F1A-9B91-1CFAFC5CDB5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655676" y="4725687"/>
            <a:ext cx="0" cy="503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16F810E-9FEA-40C5-BA05-06D0981E8813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2483768" y="2532237"/>
            <a:ext cx="1146212" cy="291298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DAFE1C-7190-4321-94B5-D64B538F7E07}"/>
              </a:ext>
            </a:extLst>
          </p:cNvPr>
          <p:cNvCxnSpPr>
            <a:cxnSpLocks/>
          </p:cNvCxnSpPr>
          <p:nvPr/>
        </p:nvCxnSpPr>
        <p:spPr>
          <a:xfrm>
            <a:off x="4424736" y="2748261"/>
            <a:ext cx="0" cy="556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8CCAF0E-B88E-4E56-917E-915899B42F5A}"/>
              </a:ext>
            </a:extLst>
          </p:cNvPr>
          <p:cNvCxnSpPr>
            <a:cxnSpLocks/>
          </p:cNvCxnSpPr>
          <p:nvPr/>
        </p:nvCxnSpPr>
        <p:spPr>
          <a:xfrm>
            <a:off x="4418429" y="3736974"/>
            <a:ext cx="0" cy="556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B5BB8FC-8330-4B03-9D3F-E5D2BBF0D26F}"/>
              </a:ext>
            </a:extLst>
          </p:cNvPr>
          <p:cNvCxnSpPr>
            <a:cxnSpLocks/>
          </p:cNvCxnSpPr>
          <p:nvPr/>
        </p:nvCxnSpPr>
        <p:spPr>
          <a:xfrm>
            <a:off x="4422930" y="4725687"/>
            <a:ext cx="0" cy="503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6313BADE-EF78-4F56-A433-1E28604397B3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 flipV="1">
            <a:off x="5286164" y="2532237"/>
            <a:ext cx="1146212" cy="291298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60A4A4-E0AC-449B-9337-31AADA5233EE}"/>
              </a:ext>
            </a:extLst>
          </p:cNvPr>
          <p:cNvCxnSpPr>
            <a:cxnSpLocks/>
          </p:cNvCxnSpPr>
          <p:nvPr/>
        </p:nvCxnSpPr>
        <p:spPr>
          <a:xfrm>
            <a:off x="7236296" y="2748261"/>
            <a:ext cx="0" cy="556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04C1DCC-22D2-4B32-B2CC-39A45BFCD9DC}"/>
              </a:ext>
            </a:extLst>
          </p:cNvPr>
          <p:cNvCxnSpPr>
            <a:cxnSpLocks/>
          </p:cNvCxnSpPr>
          <p:nvPr/>
        </p:nvCxnSpPr>
        <p:spPr>
          <a:xfrm>
            <a:off x="7236296" y="3736974"/>
            <a:ext cx="0" cy="556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22A793C-0E91-4A2D-A4ED-DE70223419A8}"/>
              </a:ext>
            </a:extLst>
          </p:cNvPr>
          <p:cNvCxnSpPr>
            <a:cxnSpLocks/>
          </p:cNvCxnSpPr>
          <p:nvPr/>
        </p:nvCxnSpPr>
        <p:spPr>
          <a:xfrm>
            <a:off x="7236296" y="4725687"/>
            <a:ext cx="0" cy="503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B857A90-EF5E-411C-AFAF-C7850B0077CE}"/>
              </a:ext>
            </a:extLst>
          </p:cNvPr>
          <p:cNvSpPr txBox="1"/>
          <p:nvPr/>
        </p:nvSpPr>
        <p:spPr>
          <a:xfrm rot="16200000">
            <a:off x="4526465" y="3857924"/>
            <a:ext cx="23823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Export Hardware Description File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4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Zynq-7000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SoC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Vivado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실습 보드 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06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0F0E0C-AFD0-4479-B8F0-E04BE821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4F103-E38A-43E2-9AB3-6C0427E2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215164-D7A8-4F97-8E32-1DF8E53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6EAC785-2D1E-4FCE-BB12-90204848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https://www.xilinx.com/</a:t>
            </a:r>
            <a:endParaRPr lang="en-US" altLang="ko-KR" dirty="0"/>
          </a:p>
          <a:p>
            <a:pPr lvl="1"/>
            <a:r>
              <a:rPr lang="ko-KR" altLang="en-US" dirty="0"/>
              <a:t>회원가입 후</a:t>
            </a:r>
            <a:r>
              <a:rPr lang="en-US" altLang="ko-KR" dirty="0"/>
              <a:t> </a:t>
            </a:r>
            <a:r>
              <a:rPr lang="ko-KR" altLang="en-US" dirty="0"/>
              <a:t>아래 페이지 방문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https://www.xilinx.com/support/download/index.html/content/xilinx/en/downloadNav/vivado-design-tools/archive.html</a:t>
            </a:r>
            <a:endParaRPr lang="en-US" altLang="ko-KR" dirty="0"/>
          </a:p>
          <a:p>
            <a:pPr lvl="1"/>
            <a:r>
              <a:rPr lang="en-US" altLang="ko-KR" dirty="0"/>
              <a:t>2018.2 </a:t>
            </a:r>
            <a:r>
              <a:rPr lang="ko-KR" altLang="en-US" dirty="0"/>
              <a:t>버전 다운로드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D8CB748-2C7F-4AE5-9B4A-5BA76D52C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회원가입 및 다운로드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FF791-ECD6-4AD7-92C7-48B0F9C8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708920"/>
            <a:ext cx="3851254" cy="3632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6A5F9E-E4B1-4AEB-90C5-4D1C16E13EBF}"/>
              </a:ext>
            </a:extLst>
          </p:cNvPr>
          <p:cNvSpPr/>
          <p:nvPr/>
        </p:nvSpPr>
        <p:spPr>
          <a:xfrm>
            <a:off x="2267744" y="4005064"/>
            <a:ext cx="2088232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65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A251EDD-B4B9-475C-AFCA-A8FB4268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6D9DE2-677D-4C82-9817-151BAE2C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E020C85-41FE-473A-94E7-4E46B45E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0E7E4F7-1EEE-4A44-9D4B-68F20ADCC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ECM </a:t>
            </a:r>
            <a:r>
              <a:rPr lang="ko-KR" altLang="en-US" dirty="0"/>
              <a:t>설치 되어 있을 경우 </a:t>
            </a:r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 불가능</a:t>
            </a:r>
            <a:endParaRPr lang="en-US" altLang="ko-KR" dirty="0"/>
          </a:p>
          <a:p>
            <a:pPr lvl="1"/>
            <a:r>
              <a:rPr lang="ko-KR" altLang="en-US" dirty="0"/>
              <a:t>제어판 </a:t>
            </a:r>
            <a:r>
              <a:rPr lang="en-US" altLang="ko-KR" dirty="0"/>
              <a:t>- </a:t>
            </a:r>
            <a:r>
              <a:rPr lang="ko-KR" altLang="en-US" dirty="0"/>
              <a:t>프로그램 제거 </a:t>
            </a:r>
            <a:r>
              <a:rPr lang="en-US" altLang="ko-KR" dirty="0"/>
              <a:t>– </a:t>
            </a:r>
            <a:r>
              <a:rPr lang="en-US" altLang="ko-KR" dirty="0" err="1"/>
              <a:t>cloudiumSmartUpdater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endParaRPr lang="en-US" altLang="ko-KR" dirty="0"/>
          </a:p>
          <a:p>
            <a:pPr lvl="2"/>
            <a:r>
              <a:rPr lang="ko-KR" altLang="en-US" dirty="0"/>
              <a:t>경영지원 그룹 전산담당자 </a:t>
            </a:r>
            <a:r>
              <a:rPr lang="en-US" altLang="ko-KR" dirty="0"/>
              <a:t>(</a:t>
            </a:r>
            <a:r>
              <a:rPr lang="ko-KR" altLang="en-US" dirty="0"/>
              <a:t>조현수 주임</a:t>
            </a:r>
            <a:r>
              <a:rPr lang="en-US" altLang="ko-KR" dirty="0"/>
              <a:t>) – </a:t>
            </a:r>
            <a:r>
              <a:rPr lang="ko-KR" altLang="en-US" dirty="0"/>
              <a:t>제거 인증키 요청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B20B64-809E-4253-9343-318BC890C4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ECM </a:t>
            </a:r>
            <a:r>
              <a:rPr lang="ko-KR" altLang="en-US" dirty="0"/>
              <a:t>제거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0B332D-9484-48BA-8730-5129D11AF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276872"/>
            <a:ext cx="6082276" cy="39604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8176E01-83B4-4F7C-84E4-3235E2838F6F}"/>
              </a:ext>
            </a:extLst>
          </p:cNvPr>
          <p:cNvSpPr/>
          <p:nvPr/>
        </p:nvSpPr>
        <p:spPr>
          <a:xfrm>
            <a:off x="2915816" y="5373216"/>
            <a:ext cx="93610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4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2997DE-3F58-4948-9F3C-2B15CCE8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C3F060-608A-4E18-873E-B15783A0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494BA02-7855-40F1-9351-6284AF78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40E14D-EEB3-408D-A979-77ED2B28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 프로그램 실행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38D152B-26FC-4E1A-9933-96B356180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291E67-7DFE-488E-82C3-055269C56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70" y="1989320"/>
            <a:ext cx="5641259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9C0E23-CDDE-4481-AEF0-401E8C745148}"/>
              </a:ext>
            </a:extLst>
          </p:cNvPr>
          <p:cNvSpPr/>
          <p:nvPr/>
        </p:nvSpPr>
        <p:spPr>
          <a:xfrm>
            <a:off x="6372200" y="6086990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22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2997DE-3F58-4948-9F3C-2B15CCE8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C3F060-608A-4E18-873E-B15783A0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494BA02-7855-40F1-9351-6284AF78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40E14D-EEB3-408D-A979-77ED2B28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Xilinx </a:t>
            </a:r>
            <a:r>
              <a:rPr lang="ko-KR" altLang="en-US" dirty="0"/>
              <a:t>홈페이지 </a:t>
            </a:r>
            <a:r>
              <a:rPr lang="en-US" altLang="ko-KR" dirty="0"/>
              <a:t>ID/Password 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en-US" altLang="ko-KR" dirty="0"/>
              <a:t>Download and Install Now </a:t>
            </a:r>
            <a:r>
              <a:rPr lang="ko-KR" altLang="en-US" dirty="0"/>
              <a:t>선택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38D152B-26FC-4E1A-9933-96B356180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F2EC731-9718-4641-A43E-F31ACC540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42" y="1916832"/>
            <a:ext cx="5641259" cy="432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D76FBD-9EA3-4A8D-B156-A386B47230F5}"/>
              </a:ext>
            </a:extLst>
          </p:cNvPr>
          <p:cNvSpPr/>
          <p:nvPr/>
        </p:nvSpPr>
        <p:spPr>
          <a:xfrm>
            <a:off x="1691680" y="3554098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477EC-BFAD-457E-86EC-CDE4F99707E3}"/>
              </a:ext>
            </a:extLst>
          </p:cNvPr>
          <p:cNvSpPr txBox="1"/>
          <p:nvPr/>
        </p:nvSpPr>
        <p:spPr>
          <a:xfrm>
            <a:off x="2272218" y="2987304"/>
            <a:ext cx="311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18B3F-6FE1-4D5A-AF70-BBC51354A27F}"/>
              </a:ext>
            </a:extLst>
          </p:cNvPr>
          <p:cNvSpPr txBox="1"/>
          <p:nvPr/>
        </p:nvSpPr>
        <p:spPr>
          <a:xfrm>
            <a:off x="2273273" y="3190153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Password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FB9E85-BA5A-45D3-8986-4D7281276C04}"/>
              </a:ext>
            </a:extLst>
          </p:cNvPr>
          <p:cNvSpPr/>
          <p:nvPr/>
        </p:nvSpPr>
        <p:spPr>
          <a:xfrm>
            <a:off x="6252057" y="6014482"/>
            <a:ext cx="51915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18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dirty="0"/>
              <a:t>Zynq-7000</a:t>
            </a:r>
            <a:r>
              <a:rPr lang="ko-KR" altLang="en-US" dirty="0"/>
              <a:t> </a:t>
            </a:r>
            <a:r>
              <a:rPr lang="en-US" altLang="ko-KR" dirty="0"/>
              <a:t>SoC </a:t>
            </a:r>
            <a:r>
              <a:rPr lang="ko-KR" altLang="en-US" dirty="0"/>
              <a:t>소개</a:t>
            </a:r>
            <a:endParaRPr lang="en-US" altLang="ko-KR" sz="2400" b="1" dirty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dirty="0" err="1"/>
              <a:t>Vivado</a:t>
            </a:r>
            <a:r>
              <a:rPr lang="ko-KR" altLang="en-US" dirty="0"/>
              <a:t> 소개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dirty="0" err="1"/>
              <a:t>Vivado</a:t>
            </a:r>
            <a:r>
              <a:rPr lang="ko-KR" altLang="en-US" dirty="0"/>
              <a:t> 설치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dirty="0"/>
              <a:t>실습 보드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455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2997DE-3F58-4948-9F3C-2B15CCE8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C3F060-608A-4E18-873E-B15783A0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494BA02-7855-40F1-9351-6284AF78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40E14D-EEB3-408D-A979-77ED2B28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HL </a:t>
            </a:r>
            <a:r>
              <a:rPr lang="en-US" altLang="ko-KR" dirty="0" err="1"/>
              <a:t>WebPACK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38D152B-26FC-4E1A-9933-96B356180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774901B-8125-45BC-A9F9-3F29DE414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42" y="1917312"/>
            <a:ext cx="5641259" cy="432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F762A2-191C-40C0-AB57-5A78B4379931}"/>
              </a:ext>
            </a:extLst>
          </p:cNvPr>
          <p:cNvSpPr/>
          <p:nvPr/>
        </p:nvSpPr>
        <p:spPr>
          <a:xfrm>
            <a:off x="6252057" y="6014482"/>
            <a:ext cx="51915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8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2997DE-3F58-4948-9F3C-2B15CCE8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C3F060-608A-4E18-873E-B15783A0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494BA02-7855-40F1-9351-6284AF78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40E14D-EEB3-408D-A979-77ED2B28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아래항목 체크 후 설치 시작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38D152B-26FC-4E1A-9933-96B356180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6FA3E27-140F-493C-AF17-83BC40BC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42" y="1910506"/>
            <a:ext cx="5641259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E846DBA-027C-489A-A1D1-341B036E1AB5}"/>
              </a:ext>
            </a:extLst>
          </p:cNvPr>
          <p:cNvSpPr/>
          <p:nvPr/>
        </p:nvSpPr>
        <p:spPr>
          <a:xfrm>
            <a:off x="6252057" y="6014482"/>
            <a:ext cx="51915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88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Zynq-7000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SoC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Vivado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Vivado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설치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/>
              <a:t>실습 보드 소개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2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E9C5A2F-5EB7-44FB-9F86-CBD8D504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57F672-75EE-4BBD-96E8-A741CD6C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F0F572-511C-4DBF-8EFE-DBF5A1CC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보드 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646A41-C4AB-48F2-B488-628FFD04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Zybo</a:t>
            </a:r>
            <a:r>
              <a:rPr lang="en-US" altLang="ko-KR" dirty="0"/>
              <a:t> Development board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FAAD6CE-0F03-4258-B052-4BD615ABB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Digilent</a:t>
            </a:r>
            <a:r>
              <a:rPr lang="en-US" altLang="ko-KR" dirty="0"/>
              <a:t> </a:t>
            </a:r>
            <a:r>
              <a:rPr lang="en-US" altLang="ko-KR" dirty="0" err="1"/>
              <a:t>Zybo</a:t>
            </a:r>
            <a:r>
              <a:rPr lang="en-US" altLang="ko-KR" dirty="0"/>
              <a:t> Z7</a:t>
            </a:r>
            <a:endParaRPr lang="ko-KR" altLang="en-US" dirty="0"/>
          </a:p>
        </p:txBody>
      </p:sp>
      <p:pic>
        <p:nvPicPr>
          <p:cNvPr id="2050" name="Picture 2" descr="Zybo Z7 variant comparison">
            <a:extLst>
              <a:ext uri="{FF2B5EF4-FFF2-40B4-BE49-F238E27FC236}">
                <a16:creationId xmlns:a16="http://schemas.microsoft.com/office/drawing/2014/main" id="{B3718DEC-6ADB-49AE-9850-26DED4A0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12776"/>
            <a:ext cx="4536504" cy="173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C79828-F026-4FE7-A921-FC4911B1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429000"/>
            <a:ext cx="669074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9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0F0E0C-AFD0-4479-B8F0-E04BE821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4F103-E38A-43E2-9AB3-6C0427E2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215164-D7A8-4F97-8E32-1DF8E53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실습보드 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6EAC785-2D1E-4FCE-BB12-90204848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984337"/>
            <a:ext cx="7921625" cy="5472608"/>
          </a:xfrm>
        </p:spPr>
        <p:txBody>
          <a:bodyPr/>
          <a:lstStyle/>
          <a:p>
            <a:r>
              <a:rPr lang="en-US" altLang="ko-KR" dirty="0" err="1"/>
              <a:t>Digilent</a:t>
            </a:r>
            <a:r>
              <a:rPr lang="en-US" altLang="ko-KR" dirty="0"/>
              <a:t> </a:t>
            </a:r>
            <a:r>
              <a:rPr lang="en-US" altLang="ko-KR" dirty="0" err="1"/>
              <a:t>Zybo</a:t>
            </a:r>
            <a:r>
              <a:rPr lang="en-US" altLang="ko-KR" dirty="0"/>
              <a:t> Z7-10</a:t>
            </a:r>
          </a:p>
          <a:p>
            <a:pPr lvl="1"/>
            <a:r>
              <a:rPr lang="en-US" altLang="ko-KR" dirty="0"/>
              <a:t>Xilinx Zynq-7000</a:t>
            </a:r>
          </a:p>
          <a:p>
            <a:pPr lvl="2"/>
            <a:r>
              <a:rPr lang="en-US" altLang="ko-KR" dirty="0"/>
              <a:t>Zynq z7010</a:t>
            </a:r>
          </a:p>
          <a:p>
            <a:pPr lvl="1"/>
            <a:r>
              <a:rPr lang="en-US" altLang="ko-KR" dirty="0"/>
              <a:t>Memory</a:t>
            </a:r>
          </a:p>
          <a:p>
            <a:pPr lvl="2"/>
            <a:r>
              <a:rPr lang="en-US" altLang="ko-KR" dirty="0"/>
              <a:t>1GB DDR3L</a:t>
            </a:r>
          </a:p>
          <a:p>
            <a:pPr lvl="2"/>
            <a:r>
              <a:rPr lang="en-US" altLang="ko-KR" dirty="0"/>
              <a:t>16MB QSPI Flash</a:t>
            </a:r>
          </a:p>
          <a:p>
            <a:pPr lvl="2"/>
            <a:r>
              <a:rPr lang="en-US" altLang="ko-KR" dirty="0"/>
              <a:t>Micro SD</a:t>
            </a:r>
          </a:p>
          <a:p>
            <a:pPr lvl="1"/>
            <a:r>
              <a:rPr lang="en-US" altLang="ko-KR" dirty="0"/>
              <a:t>USB/Ethernet</a:t>
            </a:r>
          </a:p>
          <a:p>
            <a:pPr lvl="2"/>
            <a:r>
              <a:rPr lang="en-US" altLang="ko-KR" dirty="0"/>
              <a:t>Gigabit Ethernet PHY</a:t>
            </a:r>
          </a:p>
          <a:p>
            <a:pPr lvl="2"/>
            <a:r>
              <a:rPr lang="en-US" altLang="ko-KR" dirty="0"/>
              <a:t>USB-JTAG</a:t>
            </a:r>
          </a:p>
          <a:p>
            <a:pPr lvl="2"/>
            <a:r>
              <a:rPr lang="en-US" altLang="ko-KR" dirty="0"/>
              <a:t>USB-UART</a:t>
            </a:r>
          </a:p>
          <a:p>
            <a:pPr lvl="2"/>
            <a:r>
              <a:rPr lang="en-US" altLang="ko-KR" dirty="0"/>
              <a:t>USB 2.0 OTG PHY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D8CB748-2C7F-4AE5-9B4A-5BA76D52C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Zybo</a:t>
            </a:r>
            <a:r>
              <a:rPr lang="en-US" altLang="ko-KR" dirty="0"/>
              <a:t> Z7-10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F2942-7DFE-4519-B2BB-71FBB20E2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52" y="1038659"/>
            <a:ext cx="3564798" cy="254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70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1FA7B52-8B9B-4909-953A-3D269703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429768-23A4-45F8-82B0-CEFE1A8C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3A40CE-0306-438D-B747-D6920935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실습보드 소개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5E8EB62-DFF0-4AED-884D-EBB92A6E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826" y="908720"/>
            <a:ext cx="5326127" cy="5472113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072C4BC-EC00-429D-9A7C-8644E6F467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Zybo</a:t>
            </a:r>
            <a:r>
              <a:rPr lang="ko-KR" altLang="en-US" dirty="0"/>
              <a:t> </a:t>
            </a:r>
            <a:r>
              <a:rPr lang="en-US" altLang="ko-KR" dirty="0"/>
              <a:t>Z7-10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8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dministrator\AppData\Local\Microsoft\Windows\Temporary Internet Files\Content.IE5\ZK0XNTES\MC90041602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63" y="4653136"/>
            <a:ext cx="19272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0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Zynq-7000</a:t>
            </a:r>
            <a:r>
              <a:rPr lang="ko-KR" altLang="en-US" dirty="0"/>
              <a:t> </a:t>
            </a:r>
            <a:r>
              <a:rPr lang="en-US" altLang="ko-KR" dirty="0"/>
              <a:t>SoC </a:t>
            </a:r>
            <a:r>
              <a:rPr lang="ko-KR" altLang="en-US" dirty="0"/>
              <a:t>소개</a:t>
            </a:r>
            <a:endParaRPr lang="en-US" altLang="ko-KR" dirty="0"/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Vivado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Vivado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설치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실습 보드 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48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0F0E0C-AFD0-4479-B8F0-E04BE821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4F103-E38A-43E2-9AB3-6C0427E2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215164-D7A8-4F97-8E32-1DF8E53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 </a:t>
            </a:r>
            <a:r>
              <a:rPr lang="en-US" altLang="ko-KR" dirty="0"/>
              <a:t>Zynq-7000 SoC </a:t>
            </a:r>
            <a:r>
              <a:rPr lang="ko-KR" altLang="en-US" dirty="0"/>
              <a:t>소개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31E57F7-BFED-46CF-9D59-CB2FAF942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26503"/>
            <a:ext cx="4864100" cy="5472113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D8CB748-2C7F-4AE5-9B4A-5BA76D52C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Zynq-7000 SoC block diagram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795AD6-C741-4D44-AB97-39DA9E554853}"/>
              </a:ext>
            </a:extLst>
          </p:cNvPr>
          <p:cNvSpPr/>
          <p:nvPr/>
        </p:nvSpPr>
        <p:spPr>
          <a:xfrm>
            <a:off x="1037778" y="2471961"/>
            <a:ext cx="1872208" cy="1008112"/>
          </a:xfrm>
          <a:prstGeom prst="rect">
            <a:avLst/>
          </a:prstGeom>
          <a:solidFill>
            <a:srgbClr val="E8F4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MCU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B84FE3-7724-4BC0-90EC-043916D3B47A}"/>
              </a:ext>
            </a:extLst>
          </p:cNvPr>
          <p:cNvSpPr/>
          <p:nvPr/>
        </p:nvSpPr>
        <p:spPr>
          <a:xfrm>
            <a:off x="1037778" y="4149080"/>
            <a:ext cx="1872208" cy="1008112"/>
          </a:xfrm>
          <a:prstGeom prst="rect">
            <a:avLst/>
          </a:prstGeom>
          <a:solidFill>
            <a:srgbClr val="FFCF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FPGA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81A14-0BA3-4553-9F13-9AE44475D028}"/>
              </a:ext>
            </a:extLst>
          </p:cNvPr>
          <p:cNvSpPr txBox="1"/>
          <p:nvPr/>
        </p:nvSpPr>
        <p:spPr>
          <a:xfrm>
            <a:off x="1644524" y="3327375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+</a:t>
            </a:r>
            <a:endParaRPr lang="ko-KR" altLang="en-US" sz="5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8D535-F872-40A9-B3E1-60BC43E90F73}"/>
              </a:ext>
            </a:extLst>
          </p:cNvPr>
          <p:cNvSpPr/>
          <p:nvPr/>
        </p:nvSpPr>
        <p:spPr>
          <a:xfrm>
            <a:off x="5076056" y="2429834"/>
            <a:ext cx="2376264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B18F5-C686-44D1-86F9-969BEE640204}"/>
              </a:ext>
            </a:extLst>
          </p:cNvPr>
          <p:cNvSpPr txBox="1"/>
          <p:nvPr/>
        </p:nvSpPr>
        <p:spPr>
          <a:xfrm>
            <a:off x="7678003" y="242660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APU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60ADC-767A-495D-B718-BBDC9D9432FE}"/>
              </a:ext>
            </a:extLst>
          </p:cNvPr>
          <p:cNvSpPr/>
          <p:nvPr/>
        </p:nvSpPr>
        <p:spPr>
          <a:xfrm>
            <a:off x="4644008" y="1412776"/>
            <a:ext cx="3168352" cy="57606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E7FA9-7441-4651-95FC-BF4FB1607324}"/>
              </a:ext>
            </a:extLst>
          </p:cNvPr>
          <p:cNvSpPr txBox="1"/>
          <p:nvPr/>
        </p:nvSpPr>
        <p:spPr>
          <a:xfrm>
            <a:off x="7236296" y="993903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Memory interface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CCCC52-029D-43EB-99E9-E7FA538B0E2C}"/>
              </a:ext>
            </a:extLst>
          </p:cNvPr>
          <p:cNvSpPr/>
          <p:nvPr/>
        </p:nvSpPr>
        <p:spPr>
          <a:xfrm>
            <a:off x="3923928" y="1988840"/>
            <a:ext cx="720080" cy="27363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E6A15-9BF8-4DE2-A228-CE633852C143}"/>
              </a:ext>
            </a:extLst>
          </p:cNvPr>
          <p:cNvSpPr txBox="1"/>
          <p:nvPr/>
        </p:nvSpPr>
        <p:spPr>
          <a:xfrm>
            <a:off x="2745799" y="1909072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Peripheral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65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E4C95C3-BD2B-4267-A13A-B4172C89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703355-5AE2-42E3-8001-BFB5C3BF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D737BA6-3A57-4D87-9390-9EA1FDB9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 </a:t>
            </a:r>
            <a:r>
              <a:rPr lang="en-US" altLang="ko-KR" dirty="0"/>
              <a:t>Zynq-7000 SoC </a:t>
            </a:r>
            <a:r>
              <a:rPr lang="ko-KR" altLang="en-US" dirty="0"/>
              <a:t>소개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4A9B60B-9DB0-4E65-AB26-004BBBD8B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8" y="981075"/>
            <a:ext cx="6756384" cy="5472113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E054411-1112-4991-B5C3-845953B250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Zynq-7000 SoC block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4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0F0E0C-AFD0-4479-B8F0-E04BE821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4F103-E38A-43E2-9AB3-6C0427E2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215164-D7A8-4F97-8E32-1DF8E53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 </a:t>
            </a:r>
            <a:r>
              <a:rPr lang="en-US" altLang="ko-KR" dirty="0"/>
              <a:t>Zynq-7000 SoC </a:t>
            </a:r>
            <a:r>
              <a:rPr lang="ko-KR" altLang="en-US" dirty="0"/>
              <a:t>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6EAC785-2D1E-4FCE-BB12-90204848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MCU + FPGA</a:t>
            </a:r>
          </a:p>
          <a:p>
            <a:pPr lvl="1"/>
            <a:r>
              <a:rPr lang="en-US" altLang="ko-KR" dirty="0"/>
              <a:t>MCU (Processing System)</a:t>
            </a:r>
          </a:p>
          <a:p>
            <a:pPr lvl="2"/>
            <a:r>
              <a:rPr lang="en-US" altLang="ko-KR" dirty="0"/>
              <a:t>ARM Cortex-A9 </a:t>
            </a:r>
            <a:r>
              <a:rPr lang="en-US" altLang="ko-KR" dirty="0" err="1"/>
              <a:t>MPCore</a:t>
            </a:r>
            <a:r>
              <a:rPr lang="en-US" altLang="ko-KR" dirty="0"/>
              <a:t> (up to 1GHz)</a:t>
            </a:r>
          </a:p>
          <a:p>
            <a:pPr lvl="2"/>
            <a:r>
              <a:rPr lang="en-US" altLang="ko-KR" dirty="0"/>
              <a:t>DDR3, DDR3L, DDR2, LPDDR2 support (Max 1GB)</a:t>
            </a:r>
          </a:p>
          <a:p>
            <a:pPr lvl="2"/>
            <a:r>
              <a:rPr lang="en-US" altLang="ko-KR" dirty="0"/>
              <a:t>ARM AMBA Interface for PS and PL interconnect</a:t>
            </a:r>
          </a:p>
          <a:p>
            <a:pPr lvl="1"/>
            <a:r>
              <a:rPr lang="en-US" altLang="ko-KR" dirty="0"/>
              <a:t>FPGA (Programmable Logic)</a:t>
            </a:r>
          </a:p>
          <a:p>
            <a:pPr lvl="2"/>
            <a:r>
              <a:rPr lang="en-US" altLang="ko-KR" dirty="0"/>
              <a:t>Artix-7 or Kintex-7 FPGA</a:t>
            </a:r>
          </a:p>
          <a:p>
            <a:pPr lvl="2"/>
            <a:r>
              <a:rPr lang="en-US" altLang="ko-KR" dirty="0"/>
              <a:t>DSP Blocks</a:t>
            </a:r>
          </a:p>
          <a:p>
            <a:pPr lvl="2"/>
            <a:r>
              <a:rPr lang="en-US" altLang="ko-KR" dirty="0"/>
              <a:t>PCI Express Gen2 Block (Up to 8 lanes)</a:t>
            </a:r>
          </a:p>
          <a:p>
            <a:pPr lvl="2"/>
            <a:r>
              <a:rPr lang="en-US" altLang="ko-KR" dirty="0"/>
              <a:t>Serial Transceiver (Up to 16)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D8CB748-2C7F-4AE5-9B4A-5BA76D52C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Zynq-7000 SoC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2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8E13A9C-3286-45F1-BE8E-E7C71038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85CE02-0AEB-4C61-A8AB-0B90BF36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77DFB4-EF89-4B33-839D-1A29D39A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 </a:t>
            </a:r>
            <a:r>
              <a:rPr lang="en-US" altLang="ko-KR" dirty="0"/>
              <a:t>Zynq-7000 SoC </a:t>
            </a:r>
            <a:r>
              <a:rPr lang="ko-KR" altLang="en-US" dirty="0"/>
              <a:t>소개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D45E0EE-FADE-469B-B184-9EA99FDE0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124744"/>
            <a:ext cx="6182588" cy="3686689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CA36DAD-7E6A-4E80-B428-1B32F06A78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Zynq-7000 </a:t>
            </a:r>
            <a:r>
              <a:rPr lang="ko-KR" altLang="en-US" dirty="0"/>
              <a:t>제품군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4AA8-B331-4C6E-BC97-C88F5505BD32}"/>
              </a:ext>
            </a:extLst>
          </p:cNvPr>
          <p:cNvSpPr txBox="1"/>
          <p:nvPr/>
        </p:nvSpPr>
        <p:spPr>
          <a:xfrm>
            <a:off x="1665040" y="4785518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DS-190 Zynq-7000 Overview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3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85DB553-9AC6-494D-B3AE-2ECA0F05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5782B5-588D-4125-B363-2CFAE6B8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59E8788-33D0-401E-8C70-122EE5FE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 </a:t>
            </a:r>
            <a:r>
              <a:rPr lang="en-US" altLang="ko-KR" dirty="0"/>
              <a:t>Zynq-7000 SoC </a:t>
            </a:r>
            <a:r>
              <a:rPr lang="ko-KR" altLang="en-US" dirty="0"/>
              <a:t>소개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E57C5E0-9A70-4DA0-AF00-8FA9364F6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215" y="1121742"/>
            <a:ext cx="7921625" cy="4248125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C80B40-DA98-4336-AD6C-0E44B899B8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Zynq </a:t>
            </a:r>
            <a:r>
              <a:rPr lang="ko-KR" altLang="en-US" dirty="0"/>
              <a:t>제품군</a:t>
            </a:r>
          </a:p>
        </p:txBody>
      </p:sp>
    </p:spTree>
    <p:extLst>
      <p:ext uri="{BB962C8B-B14F-4D97-AF65-F5344CB8AC3E}">
        <p14:creationId xmlns:p14="http://schemas.microsoft.com/office/powerpoint/2010/main" val="323462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A0BAB4A-E019-481B-923C-F7D8B096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  21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676ADB-083B-40CD-92C1-E5325690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B2840-6032-41FE-ABDD-BC392E5EB2F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650709E-4342-48E0-A411-5D9BC1C1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 </a:t>
            </a:r>
            <a:r>
              <a:rPr lang="en-US" altLang="ko-KR" dirty="0"/>
              <a:t>Zynq-7000 SoC </a:t>
            </a:r>
            <a:r>
              <a:rPr lang="ko-KR" altLang="en-US" dirty="0"/>
              <a:t>소개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4A1A320-BFC4-4272-90F9-636EF80BE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675" y="908720"/>
            <a:ext cx="7122650" cy="5472113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D34409D-601E-4D3E-BCF6-E74EAEC61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Zynq Chip naming rule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450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532</Words>
  <Application>Microsoft Office PowerPoint</Application>
  <PresentationFormat>화면 슬라이드 쇼(4:3)</PresentationFormat>
  <Paragraphs>188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Wingdings</vt:lpstr>
      <vt:lpstr>Office 테마</vt:lpstr>
      <vt:lpstr>PowerPoint 프레젠테이션</vt:lpstr>
      <vt:lpstr>Contents</vt:lpstr>
      <vt:lpstr>PowerPoint 프레젠테이션</vt:lpstr>
      <vt:lpstr>I. Zynq-7000 SoC 소개</vt:lpstr>
      <vt:lpstr>I. Zynq-7000 SoC 소개</vt:lpstr>
      <vt:lpstr>I. Zynq-7000 SoC 소개</vt:lpstr>
      <vt:lpstr>I. Zynq-7000 SoC 소개</vt:lpstr>
      <vt:lpstr>I. Zynq-7000 SoC 소개</vt:lpstr>
      <vt:lpstr>I. Zynq-7000 SoC 소개</vt:lpstr>
      <vt:lpstr>PowerPoint 프레젠테이션</vt:lpstr>
      <vt:lpstr>II. Vivado 소개</vt:lpstr>
      <vt:lpstr>II. Vivado 소개</vt:lpstr>
      <vt:lpstr>II. Vivado 소개</vt:lpstr>
      <vt:lpstr>II. Vivado 소개</vt:lpstr>
      <vt:lpstr>PowerPoint 프레젠테이션</vt:lpstr>
      <vt:lpstr>Vivado 설치</vt:lpstr>
      <vt:lpstr>Vivado 설치</vt:lpstr>
      <vt:lpstr>Vivado 설치</vt:lpstr>
      <vt:lpstr>Vivado 설치</vt:lpstr>
      <vt:lpstr>Vivado 설치</vt:lpstr>
      <vt:lpstr>Vivado 설치</vt:lpstr>
      <vt:lpstr>PowerPoint 프레젠테이션</vt:lpstr>
      <vt:lpstr>실습 보드 소개</vt:lpstr>
      <vt:lpstr>실습보드 소개</vt:lpstr>
      <vt:lpstr>실습보드 소개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JChoi</dc:creator>
  <cp:lastModifiedBy>p748</cp:lastModifiedBy>
  <cp:revision>215</cp:revision>
  <dcterms:created xsi:type="dcterms:W3CDTF">2012-04-23T13:28:29Z</dcterms:created>
  <dcterms:modified xsi:type="dcterms:W3CDTF">2021-04-06T13:58:00Z</dcterms:modified>
</cp:coreProperties>
</file>